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96" y="208"/>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6623F8-BF4E-45BC-8F14-12F75650A1B3}" type="datetimeFigureOut">
              <a:rPr lang="en-US" smtClean="0"/>
              <a:t>4/2/12</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7AD64C-34CF-4DFA-BEA7-65D1EA115246}" type="slidenum">
              <a:rPr lang="en-US" smtClean="0"/>
              <a:t>‹#›</a:t>
            </a:fld>
            <a:endParaRPr lang="en-US"/>
          </a:p>
        </p:txBody>
      </p:sp>
    </p:spTree>
    <p:extLst>
      <p:ext uri="{BB962C8B-B14F-4D97-AF65-F5344CB8AC3E}">
        <p14:creationId xmlns:p14="http://schemas.microsoft.com/office/powerpoint/2010/main" val="2374250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C1781C-B989-4236-8C69-AF4AE3732915}" type="datetimeFigureOut">
              <a:rPr lang="en-US" smtClean="0"/>
              <a:t>4/2/12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30336-198B-4C24-9F35-8866B5C83C9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1781C-B989-4236-8C69-AF4AE3732915}" type="datetimeFigureOut">
              <a:rPr lang="en-US" smtClean="0"/>
              <a:t>4/2/12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30336-198B-4C24-9F35-8866B5C83C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1781C-B989-4236-8C69-AF4AE3732915}" type="datetimeFigureOut">
              <a:rPr lang="en-US" smtClean="0"/>
              <a:t>4/2/12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30336-198B-4C24-9F35-8866B5C83C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1781C-B989-4236-8C69-AF4AE3732915}" type="datetimeFigureOut">
              <a:rPr lang="en-US" smtClean="0"/>
              <a:t>4/2/12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30336-198B-4C24-9F35-8866B5C83C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C1781C-B989-4236-8C69-AF4AE3732915}" type="datetimeFigureOut">
              <a:rPr lang="en-US" smtClean="0"/>
              <a:t>4/2/12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30336-198B-4C24-9F35-8866B5C83C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C1781C-B989-4236-8C69-AF4AE3732915}" type="datetimeFigureOut">
              <a:rPr lang="en-US" smtClean="0"/>
              <a:t>4/2/12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30336-198B-4C24-9F35-8866B5C83C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C1781C-B989-4236-8C69-AF4AE3732915}" type="datetimeFigureOut">
              <a:rPr lang="en-US" smtClean="0"/>
              <a:t>4/2/12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30336-198B-4C24-9F35-8866B5C83C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C1781C-B989-4236-8C69-AF4AE3732915}" type="datetimeFigureOut">
              <a:rPr lang="en-US" smtClean="0"/>
              <a:t>4/2/12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30336-198B-4C24-9F35-8866B5C83C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C1781C-B989-4236-8C69-AF4AE3732915}" type="datetimeFigureOut">
              <a:rPr lang="en-US" smtClean="0"/>
              <a:t>4/2/12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330336-198B-4C24-9F35-8866B5C83C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1781C-B989-4236-8C69-AF4AE3732915}" type="datetimeFigureOut">
              <a:rPr lang="en-US" smtClean="0"/>
              <a:t>4/2/12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30336-198B-4C24-9F35-8866B5C83C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1781C-B989-4236-8C69-AF4AE3732915}" type="datetimeFigureOut">
              <a:rPr lang="en-US" smtClean="0"/>
              <a:t>4/2/12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30336-198B-4C24-9F35-8866B5C83C9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AC1781C-B989-4236-8C69-AF4AE3732915}" type="datetimeFigureOut">
              <a:rPr lang="en-US" smtClean="0"/>
              <a:t>4/2/12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330336-198B-4C24-9F35-8866B5C83C9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003" y="-33251"/>
            <a:ext cx="6477000" cy="1400383"/>
          </a:xfrm>
          <a:prstGeom prst="rect">
            <a:avLst/>
          </a:prstGeom>
          <a:noFill/>
        </p:spPr>
        <p:txBody>
          <a:bodyPr wrap="square" rtlCol="0">
            <a:spAutoFit/>
          </a:bodyPr>
          <a:lstStyle/>
          <a:p>
            <a:pPr algn="ctr"/>
            <a:r>
              <a:rPr lang="en-US" sz="1600" b="1" dirty="0" smtClean="0"/>
              <a:t>Sound Shore Communities of Westchester County</a:t>
            </a:r>
          </a:p>
          <a:p>
            <a:pPr algn="ctr"/>
            <a:r>
              <a:rPr lang="en-US" sz="1100" i="1" dirty="0" smtClean="0"/>
              <a:t>The Village of Larchmont, The Town of Mamaroneck, The Village of Mamaroneck and The City of Rye present</a:t>
            </a:r>
          </a:p>
          <a:p>
            <a:pPr algn="ctr"/>
            <a:endParaRPr lang="en-US" sz="100" i="1" dirty="0"/>
          </a:p>
          <a:p>
            <a:pPr algn="ctr"/>
            <a:r>
              <a:rPr lang="en-US" sz="2000" b="1" dirty="0" smtClean="0"/>
              <a:t>WE SHARE THE AIR</a:t>
            </a:r>
          </a:p>
          <a:p>
            <a:pPr algn="ctr"/>
            <a:r>
              <a:rPr lang="en-US" sz="1600" dirty="0" smtClean="0"/>
              <a:t>A VEHICLE IDLING AWARENESS INITIATIVE</a:t>
            </a:r>
          </a:p>
          <a:p>
            <a:pPr algn="ctr"/>
            <a:endParaRPr lang="en-US" dirty="0"/>
          </a:p>
        </p:txBody>
      </p:sp>
      <p:sp>
        <p:nvSpPr>
          <p:cNvPr id="5" name="TextBox 4"/>
          <p:cNvSpPr txBox="1"/>
          <p:nvPr/>
        </p:nvSpPr>
        <p:spPr>
          <a:xfrm>
            <a:off x="133003" y="5579477"/>
            <a:ext cx="6622262" cy="323165"/>
          </a:xfrm>
          <a:prstGeom prst="rect">
            <a:avLst/>
          </a:prstGeom>
          <a:noFill/>
        </p:spPr>
        <p:txBody>
          <a:bodyPr wrap="none" rtlCol="0">
            <a:spAutoFit/>
          </a:bodyPr>
          <a:lstStyle/>
          <a:p>
            <a:r>
              <a:rPr lang="en-US" sz="1500" b="1" dirty="0" smtClean="0"/>
              <a:t>The Family of ____________________ in class _____ knows how to share the air!</a:t>
            </a:r>
            <a:endParaRPr lang="en-US" sz="1500" b="1" dirty="0"/>
          </a:p>
        </p:txBody>
      </p:sp>
      <p:sp>
        <p:nvSpPr>
          <p:cNvPr id="6" name="Rectangle 5"/>
          <p:cNvSpPr/>
          <p:nvPr/>
        </p:nvSpPr>
        <p:spPr>
          <a:xfrm>
            <a:off x="192578" y="1066800"/>
            <a:ext cx="6513021" cy="441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92578" y="6019800"/>
            <a:ext cx="6465917" cy="4339650"/>
          </a:xfrm>
          <a:prstGeom prst="rect">
            <a:avLst/>
          </a:prstGeom>
          <a:noFill/>
        </p:spPr>
        <p:txBody>
          <a:bodyPr wrap="square" rtlCol="0" anchor="ctr">
            <a:spAutoFit/>
          </a:bodyPr>
          <a:lstStyle/>
          <a:p>
            <a:pPr algn="just"/>
            <a:r>
              <a:rPr lang="en-US" sz="1400" i="1" dirty="0" smtClean="0"/>
              <a:t>Idling is when a car is on but is not moving.   Idling is bad for the environment because it pollutes the air a LOT more than when the car is moving.  This air pollution is bad for everyone’s health because the air we breathe is dirtier and it can even make some people sick.  Also, idling is wasteful because the car burns gas but does not go anywhere.  This is sad because our planet is running out of fossil fuel and it also wastes money.  You can make a difference if you spread the word on idling!</a:t>
            </a:r>
          </a:p>
          <a:p>
            <a:pPr algn="just"/>
            <a:endParaRPr lang="en-US" sz="1400" dirty="0"/>
          </a:p>
          <a:p>
            <a:pPr algn="just"/>
            <a:r>
              <a:rPr lang="en-US" sz="1400" u="sng" dirty="0" smtClean="0"/>
              <a:t>INSTRUCTIONS</a:t>
            </a:r>
            <a:r>
              <a:rPr lang="en-US" sz="1400" dirty="0" smtClean="0"/>
              <a:t>:  In the space above, draw a picture of what you think of vehicle idling.  Think of your drawing as an advertising campaign against idling.</a:t>
            </a:r>
          </a:p>
          <a:p>
            <a:pPr algn="just"/>
            <a:endParaRPr lang="en-US" sz="1400" dirty="0"/>
          </a:p>
          <a:p>
            <a:pPr algn="just"/>
            <a:r>
              <a:rPr lang="en-US" sz="1400" dirty="0" smtClean="0"/>
              <a:t>Return this drawing to your class or the front office by Monday, April 23</a:t>
            </a:r>
            <a:r>
              <a:rPr lang="en-US" sz="1400" baseline="30000" dirty="0" smtClean="0"/>
              <a:t>rd</a:t>
            </a:r>
            <a:r>
              <a:rPr lang="en-US" sz="1400" dirty="0" smtClean="0"/>
              <a:t>, the day after Earth Day.  The class with the highest response rate will win an ice cream party!  </a:t>
            </a:r>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r>
              <a:rPr lang="en-US" dirty="0" smtClean="0"/>
              <a:t>  </a:t>
            </a:r>
            <a:endParaRPr lang="en-US" dirty="0"/>
          </a:p>
        </p:txBody>
      </p:sp>
      <p:sp>
        <p:nvSpPr>
          <p:cNvPr id="3" name="TextBox 2"/>
          <p:cNvSpPr txBox="1"/>
          <p:nvPr/>
        </p:nvSpPr>
        <p:spPr>
          <a:xfrm>
            <a:off x="1772567" y="5800896"/>
            <a:ext cx="649537" cy="215444"/>
          </a:xfrm>
          <a:prstGeom prst="rect">
            <a:avLst/>
          </a:prstGeom>
          <a:noFill/>
        </p:spPr>
        <p:txBody>
          <a:bodyPr wrap="none" rtlCol="0">
            <a:spAutoFit/>
          </a:bodyPr>
          <a:lstStyle/>
          <a:p>
            <a:r>
              <a:rPr lang="en-US" sz="800" dirty="0" smtClean="0"/>
              <a:t>Your Name</a:t>
            </a:r>
            <a:endParaRPr lang="en-US" sz="800" dirty="0"/>
          </a:p>
        </p:txBody>
      </p:sp>
      <p:sp>
        <p:nvSpPr>
          <p:cNvPr id="11" name="TextBox 10"/>
          <p:cNvSpPr txBox="1"/>
          <p:nvPr/>
        </p:nvSpPr>
        <p:spPr>
          <a:xfrm>
            <a:off x="3810000" y="5794920"/>
            <a:ext cx="609462" cy="215444"/>
          </a:xfrm>
          <a:prstGeom prst="rect">
            <a:avLst/>
          </a:prstGeom>
          <a:noFill/>
        </p:spPr>
        <p:txBody>
          <a:bodyPr wrap="none" rtlCol="0">
            <a:spAutoFit/>
          </a:bodyPr>
          <a:lstStyle/>
          <a:p>
            <a:r>
              <a:rPr lang="en-US" sz="800" dirty="0" smtClean="0"/>
              <a:t>Your Class</a:t>
            </a:r>
            <a:endParaRPr lang="en-US" sz="800" dirty="0"/>
          </a:p>
        </p:txBody>
      </p:sp>
      <p:sp>
        <p:nvSpPr>
          <p:cNvPr id="7" name="TextBox 6"/>
          <p:cNvSpPr txBox="1"/>
          <p:nvPr/>
        </p:nvSpPr>
        <p:spPr>
          <a:xfrm>
            <a:off x="32639" y="8831175"/>
            <a:ext cx="6418600" cy="276999"/>
          </a:xfrm>
          <a:prstGeom prst="rect">
            <a:avLst/>
          </a:prstGeom>
          <a:noFill/>
        </p:spPr>
        <p:txBody>
          <a:bodyPr wrap="square" rtlCol="0">
            <a:spAutoFit/>
          </a:bodyPr>
          <a:lstStyle/>
          <a:p>
            <a:r>
              <a:rPr lang="en-US" sz="1200" dirty="0" smtClean="0"/>
              <a:t>Parents and Kids - If you would like even more information on vehicle idling please see the other side  </a:t>
            </a:r>
            <a:endParaRPr lang="en-US" sz="1200" dirty="0"/>
          </a:p>
        </p:txBody>
      </p:sp>
      <p:sp>
        <p:nvSpPr>
          <p:cNvPr id="8" name="Right Arrow 7"/>
          <p:cNvSpPr/>
          <p:nvPr/>
        </p:nvSpPr>
        <p:spPr>
          <a:xfrm>
            <a:off x="6442379" y="8924271"/>
            <a:ext cx="152400" cy="115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3967" y="545805"/>
            <a:ext cx="1541063" cy="923330"/>
          </a:xfrm>
          <a:prstGeom prst="rect">
            <a:avLst/>
          </a:prstGeom>
          <a:noFill/>
        </p:spPr>
        <p:txBody>
          <a:bodyPr wrap="none" rtlCol="0">
            <a:spAutoFit/>
          </a:bodyPr>
          <a:lstStyle/>
          <a:p>
            <a:r>
              <a:rPr lang="en-US" b="1" dirty="0" smtClean="0"/>
              <a:t>IDLING FACTS:</a:t>
            </a:r>
          </a:p>
          <a:p>
            <a:endParaRPr lang="en-US" dirty="0"/>
          </a:p>
          <a:p>
            <a:r>
              <a:rPr lang="en-US" smtClean="0"/>
              <a:t> </a:t>
            </a:r>
            <a:endParaRPr lang="en-US" dirty="0"/>
          </a:p>
        </p:txBody>
      </p:sp>
      <p:sp>
        <p:nvSpPr>
          <p:cNvPr id="3" name="TextBox 2"/>
          <p:cNvSpPr txBox="1"/>
          <p:nvPr/>
        </p:nvSpPr>
        <p:spPr>
          <a:xfrm>
            <a:off x="762000" y="1143000"/>
            <a:ext cx="5523614" cy="7848302"/>
          </a:xfrm>
          <a:prstGeom prst="rect">
            <a:avLst/>
          </a:prstGeom>
          <a:noFill/>
        </p:spPr>
        <p:txBody>
          <a:bodyPr wrap="square" rtlCol="0">
            <a:spAutoFit/>
          </a:bodyPr>
          <a:lstStyle/>
          <a:p>
            <a:r>
              <a:rPr lang="en-US" sz="1400" u="sng" dirty="0" smtClean="0"/>
              <a:t>FACT #1:  IDLING WASTES FUEL AND MONEY</a:t>
            </a:r>
          </a:p>
          <a:p>
            <a:pPr marL="285750" indent="-285750">
              <a:buFont typeface="Wingdings" pitchFamily="2" charset="2"/>
              <a:buChar char="Ø"/>
            </a:pPr>
            <a:r>
              <a:rPr lang="en-US" sz="1400" dirty="0" smtClean="0"/>
              <a:t>Idling more than 10 seconds burns more gas than it takes to restart the engine.  </a:t>
            </a:r>
          </a:p>
          <a:p>
            <a:pPr marL="285750" indent="-285750">
              <a:buFont typeface="Wingdings" pitchFamily="2" charset="2"/>
              <a:buChar char="Ø"/>
            </a:pPr>
            <a:r>
              <a:rPr lang="en-US" sz="1400" dirty="0" smtClean="0"/>
              <a:t>In 2 minutes an idling car consumes approximately the same amount of fuel as traveling one mile.  </a:t>
            </a:r>
          </a:p>
          <a:p>
            <a:endParaRPr lang="en-US" sz="1400" dirty="0"/>
          </a:p>
          <a:p>
            <a:r>
              <a:rPr lang="en-US" sz="1400" u="sng" dirty="0" smtClean="0"/>
              <a:t>FACT #2:  IDLING AFFECTS AIR QUALITY AND YOUR HEALTH</a:t>
            </a:r>
          </a:p>
          <a:p>
            <a:pPr marL="285750" indent="-285750">
              <a:buFont typeface="Wingdings" pitchFamily="2" charset="2"/>
              <a:buChar char="Ø"/>
            </a:pPr>
            <a:r>
              <a:rPr lang="en-US" sz="1400" dirty="0" smtClean="0"/>
              <a:t>Exposure to vehicle exhaust increases the risk of cancer, heart, lung disease and asthma and asthma is the most common chronic illness among children.</a:t>
            </a:r>
          </a:p>
          <a:p>
            <a:pPr marL="285750" indent="-285750">
              <a:buFont typeface="Wingdings" pitchFamily="2" charset="2"/>
              <a:buChar char="Ø"/>
            </a:pPr>
            <a:r>
              <a:rPr lang="en-US" sz="1400" dirty="0" smtClean="0"/>
              <a:t>The EPA has identified idling as a major contributor to particulate material emissions and Westchester County is ranked 4</a:t>
            </a:r>
            <a:r>
              <a:rPr lang="en-US" sz="1400" baseline="30000" dirty="0" smtClean="0"/>
              <a:t>th</a:t>
            </a:r>
            <a:r>
              <a:rPr lang="en-US" sz="1400" dirty="0" smtClean="0"/>
              <a:t> worst for fine particulate matter in New York State.</a:t>
            </a:r>
          </a:p>
          <a:p>
            <a:pPr marL="285750" indent="-285750">
              <a:buFont typeface="Arial" pitchFamily="34" charset="0"/>
              <a:buChar char="•"/>
            </a:pPr>
            <a:endParaRPr lang="en-US" sz="1400" dirty="0"/>
          </a:p>
          <a:p>
            <a:r>
              <a:rPr lang="en-US" sz="1400" u="sng" dirty="0" smtClean="0"/>
              <a:t>FACT #3:  IDLING CAN DAMAGE YOUR VEHICLE’S ENGINE</a:t>
            </a:r>
          </a:p>
          <a:p>
            <a:pPr marL="285750" indent="-285750">
              <a:buFont typeface="Wingdings" pitchFamily="2" charset="2"/>
              <a:buChar char="Ø"/>
            </a:pPr>
            <a:r>
              <a:rPr lang="en-US" sz="1400" dirty="0" smtClean="0"/>
              <a:t>Because your engine isn’t working at peak operating temperature, fuel does not undergo complete combustion.  This leaves fuel residues that contaminate engine oil and make spark plugs dirty.</a:t>
            </a:r>
          </a:p>
          <a:p>
            <a:pPr marL="285750" indent="-285750">
              <a:buFont typeface="Wingdings" pitchFamily="2" charset="2"/>
              <a:buChar char="Ø"/>
            </a:pPr>
            <a:r>
              <a:rPr lang="en-US" sz="1400" dirty="0" smtClean="0"/>
              <a:t>Today’s electronic engines do not need idling to be warmed up before being operated.</a:t>
            </a:r>
          </a:p>
          <a:p>
            <a:pPr marL="285750" indent="-285750">
              <a:buFont typeface="Arial" pitchFamily="34" charset="0"/>
              <a:buChar char="•"/>
            </a:pPr>
            <a:endParaRPr lang="en-US" sz="1400" dirty="0" smtClean="0"/>
          </a:p>
          <a:p>
            <a:r>
              <a:rPr lang="en-US" sz="1400" u="sng" dirty="0" smtClean="0"/>
              <a:t>FACT #4:  IDLING AFFECTS CHILDREN MORE THAN ADULTS</a:t>
            </a:r>
          </a:p>
          <a:p>
            <a:pPr marL="285750" indent="-285750">
              <a:buFont typeface="Wingdings" pitchFamily="2" charset="2"/>
              <a:buChar char="Ø"/>
            </a:pPr>
            <a:r>
              <a:rPr lang="en-US" sz="1400" dirty="0" smtClean="0"/>
              <a:t>Children are more vulnerable to health problems such as asthma and other respiratory illnesses because they breathe faster, inhale more air per pound of body weight compared to adults, and are still growing.</a:t>
            </a:r>
          </a:p>
          <a:p>
            <a:pPr marL="285750" indent="-285750">
              <a:buFont typeface="Wingdings" pitchFamily="2" charset="2"/>
              <a:buChar char="Ø"/>
            </a:pPr>
            <a:endParaRPr lang="en-US" sz="1400" dirty="0"/>
          </a:p>
          <a:p>
            <a:r>
              <a:rPr lang="en-US" sz="1400" u="sng" dirty="0" smtClean="0"/>
              <a:t>FACT #5:  IDLING IS AGAINST THE LAW</a:t>
            </a:r>
          </a:p>
          <a:p>
            <a:pPr marL="285750" indent="-285750">
              <a:buFont typeface="Wingdings" pitchFamily="2" charset="2"/>
              <a:buChar char="Ø"/>
            </a:pPr>
            <a:r>
              <a:rPr lang="en-US" sz="1400" dirty="0" smtClean="0"/>
              <a:t>Do your part  and turn the car off while parked!  Finally, always </a:t>
            </a:r>
            <a:r>
              <a:rPr lang="en-US" sz="1400" dirty="0"/>
              <a:t>remember that the best you can do is not to use your car at all, instead to walk or bike whenever you can</a:t>
            </a:r>
            <a:endParaRPr lang="en-US" sz="1400" dirty="0" smtClean="0"/>
          </a:p>
          <a:p>
            <a:endParaRPr lang="en-US" sz="1400" dirty="0" smtClean="0"/>
          </a:p>
          <a:p>
            <a:pPr marL="285750" indent="-285750">
              <a:buFont typeface="Arial" pitchFamily="34" charset="0"/>
              <a:buChar char="•"/>
            </a:pPr>
            <a:endParaRPr lang="en-US" sz="1400" dirty="0" smtClean="0"/>
          </a:p>
          <a:p>
            <a:endParaRPr lang="en-US" sz="1400" dirty="0" smtClean="0"/>
          </a:p>
          <a:p>
            <a:endParaRPr lang="en-US" sz="1400" dirty="0"/>
          </a:p>
        </p:txBody>
      </p:sp>
    </p:spTree>
    <p:extLst>
      <p:ext uri="{BB962C8B-B14F-4D97-AF65-F5344CB8AC3E}">
        <p14:creationId xmlns:p14="http://schemas.microsoft.com/office/powerpoint/2010/main" val="404897445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1139</TotalTime>
  <Words>505</Words>
  <Application>Microsoft Macintosh PowerPoint</Application>
  <PresentationFormat>Letter Paper (8.5x11 in)</PresentationFormat>
  <Paragraphs>42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Bateman</dc:creator>
  <cp:lastModifiedBy>Sara Goddard</cp:lastModifiedBy>
  <cp:revision>22</cp:revision>
  <cp:lastPrinted>2012-03-06T21:51:38Z</cp:lastPrinted>
  <dcterms:created xsi:type="dcterms:W3CDTF">2012-02-06T18:41:21Z</dcterms:created>
  <dcterms:modified xsi:type="dcterms:W3CDTF">2012-04-02T15:05:44Z</dcterms:modified>
</cp:coreProperties>
</file>